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72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70" r:id="rId13"/>
    <p:sldId id="267" r:id="rId14"/>
    <p:sldId id="268" r:id="rId15"/>
    <p:sldId id="271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1794" y="-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48564-422E-4D66-B805-5CCF3B34D446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71C18-52E1-4E76-B91D-45CFAD15CD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48564-422E-4D66-B805-5CCF3B34D446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71C18-52E1-4E76-B91D-45CFAD15CD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48564-422E-4D66-B805-5CCF3B34D446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71C18-52E1-4E76-B91D-45CFAD15CD1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48564-422E-4D66-B805-5CCF3B34D446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71C18-52E1-4E76-B91D-45CFAD15CD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48564-422E-4D66-B805-5CCF3B34D446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71C18-52E1-4E76-B91D-45CFAD15CD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48564-422E-4D66-B805-5CCF3B34D446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71C18-52E1-4E76-B91D-45CFAD15CD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48564-422E-4D66-B805-5CCF3B34D446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71C18-52E1-4E76-B91D-45CFAD15CD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48564-422E-4D66-B805-5CCF3B34D446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71C18-52E1-4E76-B91D-45CFAD15CD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48564-422E-4D66-B805-5CCF3B34D446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71C18-52E1-4E76-B91D-45CFAD15CD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48564-422E-4D66-B805-5CCF3B34D446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71C18-52E1-4E76-B91D-45CFAD15CD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48564-422E-4D66-B805-5CCF3B34D446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71C18-52E1-4E76-B91D-45CFAD15CD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A248564-422E-4D66-B805-5CCF3B34D446}" type="datetimeFigureOut">
              <a:rPr lang="ru-RU" smtClean="0"/>
              <a:pPr/>
              <a:t>08.01.2021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7371C18-52E1-4E76-B91D-45CFAD15CD1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20688"/>
            <a:ext cx="7632848" cy="2232248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«Средняя общеобразовательная школа № 28» 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отделение №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ТРУДОВОЕ 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</a:t>
            </a:r>
            <a:r>
              <a:rPr lang="ru-RU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 В 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  <a:b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4329804"/>
            <a:ext cx="6984776" cy="2528196"/>
          </a:xfrm>
        </p:spPr>
        <p:txBody>
          <a:bodyPr>
            <a:normAutofit fontScale="85000" lnSpcReduction="20000"/>
          </a:bodyPr>
          <a:lstStyle/>
          <a:p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Ясонова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Жанна Николаевна,</a:t>
            </a:r>
          </a:p>
          <a:p>
            <a:pPr algn="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высшей</a:t>
            </a:r>
          </a:p>
          <a:p>
            <a:pPr algn="r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квалификационной категории 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рп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Богородское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2020 г</a:t>
            </a:r>
          </a:p>
          <a:p>
            <a:endParaRPr lang="ru-RU" dirty="0"/>
          </a:p>
        </p:txBody>
      </p:sp>
      <p:pic>
        <p:nvPicPr>
          <p:cNvPr id="1026" name="Picture 2" descr="C:\Users\1\Desktop\hello_html_m7556b6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64904"/>
            <a:ext cx="5328000" cy="352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6430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252728"/>
          </a:xfrm>
        </p:spPr>
        <p:txBody>
          <a:bodyPr>
            <a:normAutofit/>
          </a:bodyPr>
          <a:lstStyle/>
          <a:p>
            <a:pPr fontAlgn="base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Овладение компонентами трудовой деятельности в процессе хозяйственно- бытового труда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28120498"/>
              </p:ext>
            </p:extLst>
          </p:nvPr>
        </p:nvGraphicFramePr>
        <p:xfrm>
          <a:off x="179512" y="1465496"/>
          <a:ext cx="8712968" cy="5275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9076"/>
                <a:gridCol w="2847469"/>
                <a:gridCol w="3816423"/>
              </a:tblGrid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Младший возраст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Средний возраст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Старший</a:t>
                      </a: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 возраст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40261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Дети убирают игрушки, книги, помогают воспитателю вынести игрушки и книги на участок. При подготовке к еде дети выполняют отдельные трудовые поручения. 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Дети моют игрушки, стирают и развешивают кукольное белье, дежурят по столовой и занятиям, протирают пыль со стульев. Помогают воспитателям вынести игрушки на участок и принести их обратно.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Старшие дошкольники помогают разложить мыло в мыльницы, повесить полотенца. На участке поддерживают порядок: подметают дорожки, поливают цветы.</a:t>
                      </a:r>
                      <a:b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</a:b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Дети включаются в дежурство по уголку природы, наводят порядок в  групповой комнате(1 раз в неделю).</a:t>
                      </a:r>
                      <a:b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</a:b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У детей седьмого года жизни появляются новые трудовые процессы; они наводят порядок в шкафу с материалами и пособиями, протирают мебель.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43677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i="1" dirty="0">
                <a:ln/>
                <a:solidFill>
                  <a:srgbClr val="C00000"/>
                </a:solidFill>
                <a:latin typeface="Arial" charset="0"/>
              </a:rPr>
              <a:t>Труд в природе  </a:t>
            </a:r>
            <a:r>
              <a:rPr lang="ru-RU" sz="2400" b="1" i="1" dirty="0">
                <a:ln/>
                <a:solidFill>
                  <a:prstClr val="black"/>
                </a:solidFill>
                <a:latin typeface="Arial" charset="0"/>
              </a:rPr>
              <a:t>-</a:t>
            </a:r>
            <a:r>
              <a:rPr lang="ru-RU" sz="2400" b="1" i="1" dirty="0">
                <a:ln/>
                <a:solidFill>
                  <a:srgbClr val="C00000"/>
                </a:solidFill>
                <a:latin typeface="Arial" charset="0"/>
              </a:rPr>
              <a:t> </a:t>
            </a:r>
            <a:r>
              <a:rPr lang="ru-RU" sz="2400" b="1" dirty="0">
                <a:ln/>
                <a:solidFill>
                  <a:prstClr val="black"/>
                </a:solidFill>
                <a:latin typeface="Arial" charset="0"/>
              </a:rPr>
              <a:t>в уголке природы, в цветнике, на огороде</a:t>
            </a:r>
            <a:br>
              <a:rPr lang="ru-RU" sz="2400" b="1" dirty="0">
                <a:ln/>
                <a:solidFill>
                  <a:prstClr val="black"/>
                </a:solidFill>
                <a:latin typeface="Arial" charset="0"/>
              </a:rPr>
            </a:br>
            <a:endParaRPr lang="ru-RU" dirty="0"/>
          </a:p>
        </p:txBody>
      </p:sp>
      <p:pic>
        <p:nvPicPr>
          <p:cNvPr id="1026" name="Picture 2" descr="C:\Users\1\Desktop\100_201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96" t="13692" r="20797" b="6310"/>
          <a:stretch/>
        </p:blipFill>
        <p:spPr bwMode="auto">
          <a:xfrm>
            <a:off x="5076056" y="3637443"/>
            <a:ext cx="3708000" cy="298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IMG_927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3786626"/>
            <a:ext cx="3852000" cy="2832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1\Desktop\IMG_024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15" t="8641" r="8447" b="-2080"/>
          <a:stretch/>
        </p:blipFill>
        <p:spPr bwMode="auto">
          <a:xfrm>
            <a:off x="2843808" y="1056172"/>
            <a:ext cx="3528000" cy="2581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46320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>
                <a:ln/>
                <a:solidFill>
                  <a:prstClr val="black"/>
                </a:solidFill>
                <a:latin typeface="Arial" charset="0"/>
              </a:rPr>
              <a:t/>
            </a:r>
            <a:br>
              <a:rPr lang="ru-RU" sz="2400" b="1" dirty="0" smtClean="0">
                <a:ln/>
                <a:solidFill>
                  <a:prstClr val="black"/>
                </a:solidFill>
                <a:latin typeface="Arial" charset="0"/>
              </a:rPr>
            </a:br>
            <a:r>
              <a:rPr lang="ru-RU" sz="2400" b="1" dirty="0" smtClean="0">
                <a:ln/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Овладение </a:t>
            </a:r>
            <a:r>
              <a:rPr lang="ru-RU" sz="2400" b="1" dirty="0">
                <a:ln/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компонентами трудовой деятельности в процессе труда в природе</a:t>
            </a:r>
            <a:br>
              <a:rPr lang="ru-RU" sz="2400" b="1" dirty="0">
                <a:ln/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n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n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38075041"/>
              </p:ext>
            </p:extLst>
          </p:nvPr>
        </p:nvGraphicFramePr>
        <p:xfrm>
          <a:off x="251521" y="1397000"/>
          <a:ext cx="8640960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327"/>
                <a:gridCol w="2582598"/>
                <a:gridCol w="310603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Младший возраст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Средний возраст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Старший дошкольный возраст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С помощью взрослых поливают комнатные растения, сажают луковицы, сеют крупные семена. Принимают участие в сборе урожая со своего огорода, подкармливают зимующих птиц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 Проявляют интерес к жизни растений и животных. 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Дети самостоятельно поливают растения, с помощью воспитателя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учатся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определять потребность растений во влаге, выращивать овощи.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Помогают воспитате­лям кормить птиц, (насыпать корм в кормушки)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Труд становится систематичным, объем его увеличивается.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Дети опрыскивают растения из пульверизатора, сметают листья и снег. Собирают семена. Трудятся вместе со взрослыми в цветнике и на огороде (сеют семена, поливают растения, соби­рают урожай).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 интересом наблюдают за жизнью растений и животных.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06337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i="1" dirty="0">
                <a:ln/>
                <a:solidFill>
                  <a:srgbClr val="C00000"/>
                </a:solidFill>
                <a:latin typeface="Arial" charset="0"/>
              </a:rPr>
              <a:t>Ручной труд</a:t>
            </a:r>
            <a:r>
              <a:rPr lang="ru-RU" sz="2200" b="1" dirty="0">
                <a:ln/>
                <a:solidFill>
                  <a:srgbClr val="C00000"/>
                </a:solidFill>
                <a:latin typeface="Arial" charset="0"/>
              </a:rPr>
              <a:t> </a:t>
            </a:r>
            <a:r>
              <a:rPr lang="ru-RU" sz="2200" b="1" dirty="0">
                <a:ln/>
                <a:solidFill>
                  <a:schemeClr val="tx1"/>
                </a:solidFill>
                <a:latin typeface="Arial" charset="0"/>
              </a:rPr>
              <a:t>- развивает конструктивные способности детей, полезные практические навыки и ориентировки, формирует интерес к работе, готовность справиться с ней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1\Desktop\i (8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21278" t="4693" r="24744" b="-4693"/>
          <a:stretch/>
        </p:blipFill>
        <p:spPr bwMode="auto">
          <a:xfrm>
            <a:off x="-714412" y="2990722"/>
            <a:ext cx="5040533" cy="31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i (5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933" r="17531"/>
          <a:stretch/>
        </p:blipFill>
        <p:spPr bwMode="auto">
          <a:xfrm>
            <a:off x="4427984" y="2420888"/>
            <a:ext cx="4501734" cy="29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28599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>
                <a:ln/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Овладение компонентами трудовой деятельности в процессе ручного труда</a:t>
            </a:r>
            <a:r>
              <a:rPr lang="ru-RU" sz="2200" b="1" dirty="0">
                <a:ln/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ln/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47434758"/>
              </p:ext>
            </p:extLst>
          </p:nvPr>
        </p:nvGraphicFramePr>
        <p:xfrm>
          <a:off x="251520" y="1484784"/>
          <a:ext cx="8640960" cy="5176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0546"/>
                <a:gridCol w="3820414"/>
              </a:tblGrid>
              <a:tr h="378904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Старшая группа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Подготовительная группа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7800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 процессе работы знакомятся с различными свойствами  материалов, способами их обработки, соединением в единое целое.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Детей привлекают к участию в заготовке природного и бросового материалов (шишек, желудей, каштанов, коры, листьев, соломы, скорлупы грецких орехов, катушек, спичечных коробков и др.), изготовлению игрушек-самоделок для игры, самостоятельной деятельности (игольницы, счетный материал, детали к костюмам для театральной деятельности и др.), подарков родителям, сотрудникам детского сада, малышам (закладки для книг, сувениры из природного материала и др.), украшений к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праздникам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63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52425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Самостоятельно выполняют простой ремонт игрушек (книг,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коробок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, атрибутов).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52425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Пришивают пуговицы.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52425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Сортируют природный материал, подготавливают его к работе.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52425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Под руководством воспитателя изготавливают мелкий счетный материал, пособия для занятий.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352425" algn="l"/>
                        </a:tabLst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Делают заготовки для дальнейшей художественной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деятельности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(приготовление папье-маше, оклеивание коробок, вырезание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элементов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из пластиковых бутылок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и пр.).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82377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857232"/>
            <a:ext cx="8206680" cy="102407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n/>
                <a:solidFill>
                  <a:schemeClr val="tx1"/>
                </a:solidFill>
                <a:latin typeface="Arial" charset="0"/>
              </a:rPr>
              <a:t/>
            </a:r>
            <a:br>
              <a:rPr lang="ru-RU" sz="2200" b="1" dirty="0" smtClean="0">
                <a:ln/>
                <a:solidFill>
                  <a:schemeClr val="tx1"/>
                </a:solidFill>
                <a:latin typeface="Arial" charset="0"/>
              </a:rPr>
            </a:br>
            <a:r>
              <a:rPr lang="ru-RU" sz="2200" b="1" dirty="0">
                <a:ln/>
                <a:solidFill>
                  <a:schemeClr val="tx1"/>
                </a:solidFill>
                <a:latin typeface="Arial" charset="0"/>
              </a:rPr>
              <a:t/>
            </a:r>
            <a:br>
              <a:rPr lang="ru-RU" sz="2200" b="1" dirty="0">
                <a:ln/>
                <a:solidFill>
                  <a:schemeClr val="tx1"/>
                </a:solidFill>
                <a:latin typeface="Arial" charset="0"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282" y="1285860"/>
          <a:ext cx="8786873" cy="533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58320"/>
                <a:gridCol w="2371034"/>
                <a:gridCol w="2857519"/>
              </a:tblGrid>
              <a:tr h="2114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СанПиН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 2.4.1.2660-10</a:t>
                      </a:r>
                    </a:p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СанПиН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 2.4.1.3049-13</a:t>
                      </a:r>
                    </a:p>
                    <a:p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СанПиН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 2.4.3648-20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3.1 При озеленении территории не проводится посадка деревьев и кустарников с  ядовитыми плодами, в целях предупреждения возникновения отравлений среди детей, и колючих кустарников.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3.1 При озеленении территории не проводится посадка плодоносящих деревьев и кустарников, ядовитых и колючих растений.</a:t>
                      </a:r>
                    </a:p>
                    <a:p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2.10.4. Не</a:t>
                      </a: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допускается привлекать детей к работам с вредными или опасными условиями труда, при выполнении которых запрещается применение  труда лиц моложе 18 лет, а также к уборке туалетов, душевых, умывальных, мытью окон и светильников, уборке снега с крыш, выполнению </a:t>
                      </a:r>
                      <a:r>
                        <a:rPr lang="ru-RU" sz="1400" b="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ремонтно</a:t>
                      </a:r>
                      <a:r>
                        <a:rPr lang="ru-RU" sz="1400" b="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строительных и отделочных работ, подъему и переносу тяжестей. </a:t>
                      </a: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3.16 При достаточной площади участка в состав хозяйственной зоны могут быть включены: площадки для огорода, ягодника, фруктового сад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Arial Unicode MS" pitchFamily="34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7.6 На подоконниках в групповых не следует размещать широколистные цветы, снижающие уровень естественного освещения, а так же цветы, превышающие высоту 15 см (от подоконника)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Arial Unicode MS" pitchFamily="34" charset="-128"/>
                          <a:cs typeface="Arial Unicode MS" pitchFamily="34" charset="-128"/>
                        </a:rPr>
                        <a:t>7.5  Не рекомендуется размещать цветы в горшках на подоконниках в групповых и спальных помещениях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85720" y="285728"/>
            <a:ext cx="8572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n/>
                <a:latin typeface="Times New Roman" pitchFamily="18" charset="0"/>
                <a:cs typeface="Times New Roman" pitchFamily="18" charset="0"/>
              </a:rPr>
              <a:t>Санитарно-эпидемиологические требования к  организации и содержанию работы по трудовому </a:t>
            </a:r>
            <a:r>
              <a:rPr lang="ru-RU" sz="2400" b="1" dirty="0" smtClean="0">
                <a:ln/>
                <a:latin typeface="Times New Roman" pitchFamily="18" charset="0"/>
                <a:cs typeface="Times New Roman" pitchFamily="18" charset="0"/>
              </a:rPr>
              <a:t>воспитанию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840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1" y="338667"/>
            <a:ext cx="4114800" cy="242993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«Свободный труд нужен человеку сам по себе для развития и поддержания человеческого достоинства"                                                                                           К. Д. Ушинский.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857225" y="3786190"/>
            <a:ext cx="7747224" cy="216309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Таким образом, только творческий подход к решению проблемы по формированию у детей позитивных установок к различным видам труда и творчества в современных образовательных условиях позволит достичь высоких результатов.  </a:t>
            </a:r>
            <a:r>
              <a:rPr lang="ru-RU" sz="2000" b="1" dirty="0">
                <a:solidFill>
                  <a:schemeClr val="tx1"/>
                </a:solidFill>
                <a:latin typeface="Arial" charset="0"/>
              </a:rPr>
              <a:t> </a:t>
            </a: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9" name="Picture 5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0294" b="10294"/>
          <a:stretch>
            <a:fillRect/>
          </a:stretch>
        </p:blipFill>
        <p:spPr bwMode="auto">
          <a:xfrm>
            <a:off x="642910" y="428604"/>
            <a:ext cx="2786082" cy="266065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21453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86314" y="1928802"/>
            <a:ext cx="3812645" cy="4357718"/>
          </a:xfrm>
        </p:spPr>
        <p:txBody>
          <a:bodyPr>
            <a:no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«Дайте детям радость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труда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.</a:t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Эту радость ему несут успех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,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 осознание своей умелости и значимости исполняемой  работы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,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 возможность доставлять радость другим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»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>В.А.Сухомлинский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571472" y="2786058"/>
            <a:ext cx="3818467" cy="2421467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  <a:t/>
            </a:r>
            <a:br>
              <a:rPr lang="ru-RU" sz="2400" dirty="0">
                <a:solidFill>
                  <a:schemeClr val="tx1"/>
                </a:solidFill>
                <a:latin typeface="Times New Roman" pitchFamily="18" charset="0"/>
                <a:cs typeface="Arial" charset="0"/>
              </a:rPr>
            </a:br>
            <a:endParaRPr lang="ru-RU" sz="2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67" r="1967"/>
          <a:stretch>
            <a:fillRect/>
          </a:stretch>
        </p:blipFill>
        <p:spPr bwMode="auto">
          <a:xfrm>
            <a:off x="214282" y="285728"/>
            <a:ext cx="4703850" cy="4879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6403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428604"/>
            <a:ext cx="8748464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Трудовая деятельность в ДОУ в соответствии ФГОС</a:t>
            </a:r>
          </a:p>
          <a:p>
            <a:pPr algn="ctr"/>
            <a:endParaRPr lang="ru-RU" sz="3600" dirty="0" smtClean="0"/>
          </a:p>
          <a:p>
            <a:pPr algn="just"/>
            <a:r>
              <a:rPr lang="ru-RU" sz="2400" dirty="0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В </a:t>
            </a:r>
            <a:r>
              <a:rPr lang="ru-RU" sz="2400" dirty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соответствии с ФГОС </a:t>
            </a:r>
            <a:r>
              <a:rPr lang="ru-RU" sz="2400" dirty="0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главной </a:t>
            </a:r>
            <a:r>
              <a:rPr lang="ru-RU" sz="2400" b="1" dirty="0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целью </a:t>
            </a:r>
            <a:r>
              <a:rPr lang="ru-RU" sz="2400" dirty="0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трудового воспитания является </a:t>
            </a:r>
            <a:r>
              <a:rPr lang="ru-RU" sz="2400" b="1" i="1" dirty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формирование положительного отношения к труду </a:t>
            </a:r>
            <a:r>
              <a:rPr lang="ru-RU" sz="2400" dirty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через решение следующих </a:t>
            </a:r>
            <a:r>
              <a:rPr lang="ru-RU" sz="2400" b="1" i="1" dirty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задач</a:t>
            </a:r>
            <a:r>
              <a:rPr lang="ru-RU" sz="2400" i="1" dirty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:</a:t>
            </a:r>
            <a:endParaRPr lang="ru-RU" sz="2400" dirty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- формирование </a:t>
            </a:r>
            <a:r>
              <a:rPr lang="ru-RU" sz="2400" dirty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позитивных установок к различным видам труда и творчества;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- воспитание </a:t>
            </a:r>
            <a:r>
              <a:rPr lang="ru-RU" sz="2400" dirty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ценностного отношения к собственному труду, труду других людей и его результатам; </a:t>
            </a:r>
            <a:endParaRPr lang="ru-RU" sz="2400" dirty="0"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- воспитание </a:t>
            </a:r>
            <a:r>
              <a:rPr lang="ru-RU" sz="2400" dirty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личности ребенка в аспекте труда и </a:t>
            </a:r>
            <a:r>
              <a:rPr lang="ru-RU" sz="2400" dirty="0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творчества;</a:t>
            </a:r>
            <a:endParaRPr lang="ru-RU" sz="2400" dirty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- развитие </a:t>
            </a:r>
            <a:r>
              <a:rPr lang="ru-RU" sz="2400" dirty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t>творческой инициативы, способности самостоятельно себя реализовать в различных видах труда и творчества</a:t>
            </a:r>
          </a:p>
        </p:txBody>
      </p:sp>
    </p:spTree>
    <p:extLst>
      <p:ext uri="{BB962C8B-B14F-4D97-AF65-F5344CB8AC3E}">
        <p14:creationId xmlns:p14="http://schemas.microsoft.com/office/powerpoint/2010/main" xmlns="" val="124468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116632"/>
            <a:ext cx="7848872" cy="2016224"/>
          </a:xfrm>
        </p:spPr>
        <p:txBody>
          <a:bodyPr>
            <a:noAutofit/>
          </a:bodyPr>
          <a:lstStyle/>
          <a:p>
            <a:r>
              <a:rPr lang="ru-RU" sz="2800" b="1" dirty="0">
                <a:ln/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Современные подходы к формированию  предметно-развивающей среды в ДОУ в соответствии с требованиями ФГОС</a:t>
            </a:r>
            <a:br>
              <a:rPr lang="ru-RU" sz="2800" b="1" dirty="0">
                <a:ln/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472" y="1928802"/>
            <a:ext cx="8136904" cy="4536504"/>
          </a:xfrm>
        </p:spPr>
        <p:txBody>
          <a:bodyPr>
            <a:normAutofit fontScale="92500"/>
          </a:bodyPr>
          <a:lstStyle/>
          <a:p>
            <a:pPr lvl="0" algn="l" fontAlgn="base">
              <a:spcAft>
                <a:spcPct val="0"/>
              </a:spcAft>
              <a:buClrTx/>
              <a:buSzTx/>
            </a:pPr>
            <a:r>
              <a:rPr lang="ru-RU" sz="2200" b="1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</a:rPr>
              <a:t>Согласно пункту 3.3.2. ФГОС ДО </a:t>
            </a: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</a:rPr>
              <a:t>развивающая предметно-пространственная среда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</a:rPr>
              <a:t> должна:</a:t>
            </a:r>
          </a:p>
          <a:p>
            <a:pPr lvl="0" algn="l" fontAlgn="base"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</a:rPr>
              <a:t> обеспечивать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</a:rPr>
              <a:t>возможность общения и совместной деятельности детей и взрослых;</a:t>
            </a:r>
          </a:p>
          <a:p>
            <a:pPr lvl="0" algn="l" fontAlgn="base"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</a:rPr>
              <a:t> быть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</a:rPr>
              <a:t>содержательно-насыщенной, трансформируемой, полифункциональной, вариативной, доступной и безопасной.</a:t>
            </a:r>
          </a:p>
          <a:p>
            <a:pPr lvl="0" algn="l" fontAlgn="base">
              <a:spcAft>
                <a:spcPct val="0"/>
              </a:spcAft>
              <a:buClrTx/>
              <a:buSzTx/>
              <a:buFont typeface="Arial" charset="0"/>
              <a:buChar char="•"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</a:rPr>
              <a:t> соответствовать возрастным возможностям детей и  стать основой для организации увлекательной, содержательной жизни и разностороннего развития каждого ребенка</a:t>
            </a: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</a:rPr>
              <a:t>.</a:t>
            </a:r>
          </a:p>
          <a:p>
            <a:pPr lvl="0" algn="l" fontAlgn="base">
              <a:spcAft>
                <a:spcPct val="0"/>
              </a:spcAft>
              <a:buClrTx/>
              <a:buSzTx/>
            </a:pPr>
            <a:r>
              <a:rPr lang="ru-RU" sz="2400" dirty="0" smtClean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</a:rPr>
              <a:t>Развивающая предметная среда является основным средством формирования личности ребенка и источником его знаний и социального опыта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981005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8062664" cy="1008112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Arial Unicode MS" pitchFamily="34" charset="-128"/>
              </a:rPr>
              <a:t>Виды труда дошкольников.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556792"/>
            <a:ext cx="8568760" cy="489654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четыре основных вида детского труда: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самообслуживание;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 хозяйственно – бытовой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 труд в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природе;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  ручной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1\Desktop\shutterstock_4292638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74086"/>
            <a:ext cx="2304000" cy="153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esktop\kids04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027" r="3052"/>
          <a:stretch/>
        </p:blipFill>
        <p:spPr bwMode="auto">
          <a:xfrm>
            <a:off x="2771800" y="3671921"/>
            <a:ext cx="2943617" cy="175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\Desktop\ori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6594" y="4550771"/>
            <a:ext cx="2879998" cy="15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1\Desktop\pic-0230uwq3wm-0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48016" y="2060848"/>
            <a:ext cx="2664000" cy="1939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40472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19256" cy="930432"/>
          </a:xfrm>
        </p:spPr>
        <p:txBody>
          <a:bodyPr/>
          <a:lstStyle/>
          <a:p>
            <a:r>
              <a:rPr lang="ru-RU" sz="2400" b="1" dirty="0">
                <a:ln/>
                <a:solidFill>
                  <a:prstClr val="black"/>
                </a:solidFill>
                <a:latin typeface="Arial" charset="0"/>
              </a:rPr>
              <a:t>Задачи трудового воспитания детей дошкольного возраста по группам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18485649"/>
              </p:ext>
            </p:extLst>
          </p:nvPr>
        </p:nvGraphicFramePr>
        <p:xfrm>
          <a:off x="214285" y="1700807"/>
          <a:ext cx="8750204" cy="5088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0195"/>
                <a:gridCol w="1571636"/>
                <a:gridCol w="1785950"/>
                <a:gridCol w="2000264"/>
                <a:gridCol w="1892159"/>
              </a:tblGrid>
              <a:tr h="7683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Группа раннего  возраста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 Младшая группа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Средняя группа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 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Старшая группа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504D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 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C0504D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Подготовительная группа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1745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Начинается приобщение детей к трудовой деятельности.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Основной вид труда в этом возрасте 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Arial" charset="0"/>
                        </a:rPr>
                        <a:t>- 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самообслуживание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Продолжается формирование у детей желания к посильному труду.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Дети активно овладевают различными трудовыми навыками и приемами труда в природе, хозяйственно-бытового труда и самообслуживания.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Добавляется ручной труд.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Делается акцент на формирование всех доступных детям умений, навыков в различных видах труда. Формируется осознанное отношение и интерес к трудовой деятельности, умение достигать результата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.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Сформированные навыки и умения совершенствуются.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 </a:t>
                      </a:r>
                    </a:p>
                    <a:p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63561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n/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Самообслуживание </a:t>
            </a:r>
            <a:r>
              <a:rPr lang="ru-RU" sz="2400" b="1" dirty="0">
                <a:ln/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труд, направленный на удовлетворение повседневных личных потребностей</a:t>
            </a:r>
            <a:r>
              <a:rPr lang="ru-RU" sz="2400" b="1" dirty="0">
                <a:ln/>
                <a:solidFill>
                  <a:srgbClr val="00602B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n/>
                <a:solidFill>
                  <a:srgbClr val="00602B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1\Desktop\100_19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2636912"/>
            <a:ext cx="417884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100_195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38"/>
          <a:stretch/>
        </p:blipFill>
        <p:spPr bwMode="auto">
          <a:xfrm>
            <a:off x="4644008" y="2636912"/>
            <a:ext cx="4029295" cy="353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209894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ln/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Овладение компонентами трудовой деятельности в процессе самообслуживания</a:t>
            </a:r>
            <a:br>
              <a:rPr lang="ru-RU" sz="2200" b="1" dirty="0">
                <a:ln/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03054276"/>
              </p:ext>
            </p:extLst>
          </p:nvPr>
        </p:nvGraphicFramePr>
        <p:xfrm>
          <a:off x="251521" y="1196752"/>
          <a:ext cx="8712968" cy="5635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6498"/>
                <a:gridCol w="2686499"/>
                <a:gridCol w="3339971"/>
              </a:tblGrid>
              <a:tr h="7412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Младший возраст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Средний возраст</a:t>
                      </a:r>
                      <a:endParaRPr kumimoji="0" lang="ru-RU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Старший возраст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946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Дети ежедневно выполняют элементарные трудовые поручения,  приучающие их  к систематическому труду, что формирует привычку к аккуратности и опрятности (умение обслуживать себя, добиваясь тщательности выполнения необходимых действий, самостоятельности)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Усложнение воспитательных задач выражается в повышении требований к качеству действий,  организованному поведению в процессе ухода за собой, к времени, затраченному на это (соблюдают последовательность одевания, умывания, раздевания, что  формирует у них потребность в чистоте и опрятности, привычку к </a:t>
                      </a:r>
                      <a:r>
                        <a:rPr kumimoji="0" lang="ru-RU" sz="16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самообслуживающему</a:t>
                      </a: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 труду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Приобретаются навыки самообслуживания (самостоятельно и аккуратно едят, тщательно  пережевывают пищу с закрытым ртом; пользуются ложкой, вилкой, без напоминания салфеткой;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Arial" charset="0"/>
                        </a:rPr>
                        <a:t>самостоятельно моют руки и  лицо, засучивая рукава, не разбрызгивая воду, пользуются мылом, сухо вытираются полотенцем; самостоятельно одеваются и раздеваются в определенной последовательности, аккуратно складывают и вешают одежду, замечают неполадки в одежде и исправляют их)</a:t>
                      </a:r>
                      <a:endParaRPr kumimoji="0" lang="ru-RU" sz="16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Arial Unicode MS" pitchFamily="34" charset="-128"/>
                        <a:cs typeface="Arial Unicode MS" pitchFamily="34" charset="-128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60861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100" b="1" i="1" dirty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Хозяйственно-бытовой труд </a:t>
            </a:r>
            <a:r>
              <a:rPr lang="ru-RU" sz="2100" b="1" dirty="0">
                <a:ln/>
                <a:solidFill>
                  <a:prstClr val="black"/>
                </a:solidFill>
                <a:latin typeface="Arial" charset="0"/>
              </a:rPr>
              <a:t>направлен на поддержание чистоты и порядка в помещении и на участке, помощь взрослым при организации режимных процессов.</a:t>
            </a:r>
            <a:endParaRPr lang="ru-RU" dirty="0"/>
          </a:p>
        </p:txBody>
      </p:sp>
      <p:pic>
        <p:nvPicPr>
          <p:cNvPr id="2050" name="Picture 2" descr="C:\Users\1\Desktop\detsad-1422310-158454797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25" t="1609" r="12939" b="-1609"/>
          <a:stretch/>
        </p:blipFill>
        <p:spPr bwMode="auto">
          <a:xfrm>
            <a:off x="539552" y="2060848"/>
            <a:ext cx="4592904" cy="360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Desktop\P1011256-1000x7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36768" y="3212976"/>
            <a:ext cx="3890625" cy="29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740655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208</TotalTime>
  <Words>1110</Words>
  <Application>Microsoft Office PowerPoint</Application>
  <PresentationFormat>Экран (4:3)</PresentationFormat>
  <Paragraphs>102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Волна</vt:lpstr>
      <vt:lpstr>МБОУ «Средняя общеобразовательная школа № 28»  Дошкольное отделение № 1  ТРУДОВОЕ ВОСПИТАНИЕ ДОШКОЛЬНИКОВ В ДОУ </vt:lpstr>
      <vt:lpstr>«Дайте детям радость  труда. Эту радость ему несут успех, осознание своей умелости и значимости исполняемой  работы, возможность доставлять радость другим»  В.А.Сухомлинский     </vt:lpstr>
      <vt:lpstr>Слайд 3</vt:lpstr>
      <vt:lpstr>Современные подходы к формированию  предметно-развивающей среды в ДОУ в соответствии с требованиями ФГОС </vt:lpstr>
      <vt:lpstr>Виды труда дошкольников.</vt:lpstr>
      <vt:lpstr>Задачи трудового воспитания детей дошкольного возраста по группам</vt:lpstr>
      <vt:lpstr>Самообслуживание - труд, направленный на удовлетворение повседневных личных потребностей </vt:lpstr>
      <vt:lpstr>Овладение компонентами трудовой деятельности в процессе самообслуживания </vt:lpstr>
      <vt:lpstr>Хозяйственно-бытовой труд направлен на поддержание чистоты и порядка в помещении и на участке, помощь взрослым при организации режимных процессов.</vt:lpstr>
      <vt:lpstr>Овладение компонентами трудовой деятельности в процессе хозяйственно- бытового труда</vt:lpstr>
      <vt:lpstr>Труд в природе  - в уголке природы, в цветнике, на огороде </vt:lpstr>
      <vt:lpstr> Овладение компонентами трудовой деятельности в процессе труда в природе  </vt:lpstr>
      <vt:lpstr>Ручной труд - развивает конструктивные способности детей, полезные практические навыки и ориентировки, формирует интерес к работе, готовность справиться с ней </vt:lpstr>
      <vt:lpstr>Овладение компонентами трудовой деятельности в процессе ручного труда </vt:lpstr>
      <vt:lpstr>  </vt:lpstr>
      <vt:lpstr>«Свободный труд нужен человеку сам по себе для развития и поддержания человеческого достоинства"                                                                                           К. Д. Ушинский.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ТРУДОВОЕ ВОСПИТАНИЕ В ДОУ</dc:title>
  <dc:creator>Microsoft</dc:creator>
  <cp:lastModifiedBy>User</cp:lastModifiedBy>
  <cp:revision>54</cp:revision>
  <dcterms:created xsi:type="dcterms:W3CDTF">2021-01-04T10:52:27Z</dcterms:created>
  <dcterms:modified xsi:type="dcterms:W3CDTF">2021-01-08T17:17:34Z</dcterms:modified>
</cp:coreProperties>
</file>